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62" r:id="rId3"/>
    <p:sldId id="263" r:id="rId4"/>
    <p:sldId id="270" r:id="rId5"/>
    <p:sldId id="271" r:id="rId6"/>
    <p:sldId id="305" r:id="rId7"/>
    <p:sldId id="306" r:id="rId8"/>
    <p:sldId id="307" r:id="rId9"/>
    <p:sldId id="284" r:id="rId10"/>
  </p:sldIdLst>
  <p:sldSz cx="9144000" cy="5143500" type="screen16x9"/>
  <p:notesSz cx="6858000" cy="9144000"/>
  <p:embeddedFontLst>
    <p:embeddedFont>
      <p:font typeface="Didact Gothic" panose="020B0604020202020204" charset="0"/>
      <p:regular r:id="rId12"/>
    </p:embeddedFont>
    <p:embeddedFont>
      <p:font typeface="Julius Sans One" panose="020B0604020202020204" charset="0"/>
      <p:regular r:id="rId13"/>
    </p:embeddedFont>
    <p:embeddedFont>
      <p:font typeface="Questrial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9CF1AF-6902-4F22-828C-D828738C2370}">
  <a:tblStyle styleId="{669CF1AF-6902-4F22-828C-D828738C23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1249ffcf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1249ffcf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1249ffcf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1249ffcf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1249ffcf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1249ffcf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51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1249ffcf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1249ffcf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94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1249ffcf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1249ffcf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20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19950" y="700200"/>
            <a:ext cx="7035600" cy="32772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7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43350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5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564200" y="1789500"/>
            <a:ext cx="83328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1690800" y="2402800"/>
            <a:ext cx="57624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105100" y="3514238"/>
            <a:ext cx="49338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862450" y="34006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424450" y="36593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2"/>
          </p:nvPr>
        </p:nvSpPr>
        <p:spPr>
          <a:xfrm>
            <a:off x="6525755" y="34006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3"/>
          </p:nvPr>
        </p:nvSpPr>
        <p:spPr>
          <a:xfrm>
            <a:off x="6087755" y="36593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4"/>
          </p:nvPr>
        </p:nvSpPr>
        <p:spPr>
          <a:xfrm>
            <a:off x="3690150" y="34006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5"/>
          </p:nvPr>
        </p:nvSpPr>
        <p:spPr>
          <a:xfrm>
            <a:off x="3252150" y="36593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bg>
      <p:bgPr>
        <a:solidFill>
          <a:schemeClr val="accent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860045" y="2257650"/>
            <a:ext cx="14991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396438" y="2516400"/>
            <a:ext cx="2426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2"/>
          </p:nvPr>
        </p:nvSpPr>
        <p:spPr>
          <a:xfrm>
            <a:off x="6784967" y="2257650"/>
            <a:ext cx="14991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3"/>
          </p:nvPr>
        </p:nvSpPr>
        <p:spPr>
          <a:xfrm>
            <a:off x="6321462" y="2516400"/>
            <a:ext cx="2426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4"/>
          </p:nvPr>
        </p:nvSpPr>
        <p:spPr>
          <a:xfrm>
            <a:off x="3831372" y="2257650"/>
            <a:ext cx="14991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5"/>
          </p:nvPr>
        </p:nvSpPr>
        <p:spPr>
          <a:xfrm>
            <a:off x="3367762" y="2516400"/>
            <a:ext cx="2426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7" name="Google Shape;177;p28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62" r:id="rId6"/>
    <p:sldLayoutId id="2147483666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>
            <a:off x="3812574" y="1639116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</a:rPr>
              <a:t>HACKATHON BEST URFU'21</a:t>
            </a:r>
          </a:p>
        </p:txBody>
      </p:sp>
      <p:cxnSp>
        <p:nvCxnSpPr>
          <p:cNvPr id="196" name="Google Shape;196;p33"/>
          <p:cNvCxnSpPr>
            <a:cxnSpLocks/>
          </p:cNvCxnSpPr>
          <p:nvPr/>
        </p:nvCxnSpPr>
        <p:spPr>
          <a:xfrm>
            <a:off x="4346812" y="3129264"/>
            <a:ext cx="378846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4;p33">
            <a:extLst>
              <a:ext uri="{FF2B5EF4-FFF2-40B4-BE49-F238E27FC236}">
                <a16:creationId xmlns:a16="http://schemas.microsoft.com/office/drawing/2014/main" id="{45B86A2D-B747-4566-9D0C-64B40939A8A2}"/>
              </a:ext>
            </a:extLst>
          </p:cNvPr>
          <p:cNvSpPr txBox="1">
            <a:spLocks/>
          </p:cNvSpPr>
          <p:nvPr/>
        </p:nvSpPr>
        <p:spPr>
          <a:xfrm>
            <a:off x="4079693" y="3211665"/>
            <a:ext cx="4322700" cy="135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7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4000" dirty="0"/>
              <a:t>MACHINE LEARNING CASE</a:t>
            </a:r>
            <a:r>
              <a:rPr lang="ru-RU" sz="4000" dirty="0"/>
              <a:t> </a:t>
            </a:r>
            <a:endParaRPr lang="en-US" sz="4000" dirty="0"/>
          </a:p>
        </p:txBody>
      </p:sp>
      <p:sp>
        <p:nvSpPr>
          <p:cNvPr id="11" name="Google Shape;194;p33">
            <a:extLst>
              <a:ext uri="{FF2B5EF4-FFF2-40B4-BE49-F238E27FC236}">
                <a16:creationId xmlns:a16="http://schemas.microsoft.com/office/drawing/2014/main" id="{35DEFD51-34F1-4E9C-AC75-549FC7B761AF}"/>
              </a:ext>
            </a:extLst>
          </p:cNvPr>
          <p:cNvSpPr txBox="1">
            <a:spLocks/>
          </p:cNvSpPr>
          <p:nvPr/>
        </p:nvSpPr>
        <p:spPr>
          <a:xfrm>
            <a:off x="498143" y="413091"/>
            <a:ext cx="43227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700" b="1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ulius Sans One"/>
              <a:buNone/>
              <a:defRPr sz="6000" b="0" i="0" u="none" strike="noStrike" cap="none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4000" dirty="0" err="1">
                <a:solidFill>
                  <a:schemeClr val="tx2">
                    <a:lumMod val="50000"/>
                  </a:schemeClr>
                </a:solidFill>
              </a:rPr>
              <a:t>Olds_from_FF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Team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 idx="6"/>
          </p:nvPr>
        </p:nvSpPr>
        <p:spPr>
          <a:xfrm>
            <a:off x="1701700" y="384967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Our team</a:t>
            </a:r>
            <a:endParaRPr b="1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FC081DE-A719-4F6C-8640-6D7C13D9D827}"/>
              </a:ext>
            </a:extLst>
          </p:cNvPr>
          <p:cNvGrpSpPr/>
          <p:nvPr/>
        </p:nvGrpSpPr>
        <p:grpSpPr>
          <a:xfrm rot="10800000">
            <a:off x="1568306" y="1693232"/>
            <a:ext cx="1304514" cy="1078737"/>
            <a:chOff x="3694000" y="1527000"/>
            <a:chExt cx="1783500" cy="1465675"/>
          </a:xfrm>
        </p:grpSpPr>
        <p:pic>
          <p:nvPicPr>
            <p:cNvPr id="262" name="Google Shape;262;p39"/>
            <p:cNvPicPr preferRelativeResize="0"/>
            <p:nvPr/>
          </p:nvPicPr>
          <p:blipFill rotWithShape="1">
            <a:blip r:embed="rId3">
              <a:alphaModFix/>
            </a:blip>
            <a:srcRect l="11246" t="53599" r="56164" b="7839"/>
            <a:stretch/>
          </p:blipFill>
          <p:spPr>
            <a:xfrm rot="10800000">
              <a:off x="3694100" y="1528975"/>
              <a:ext cx="1763700" cy="14637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65" name="Google Shape;265;p39"/>
            <p:cNvSpPr/>
            <p:nvPr/>
          </p:nvSpPr>
          <p:spPr>
            <a:xfrm rot="10800000">
              <a:off x="3694000" y="1527000"/>
              <a:ext cx="1783500" cy="1437900"/>
            </a:xfrm>
            <a:prstGeom prst="triangle">
              <a:avLst>
                <a:gd name="adj" fmla="val 50000"/>
              </a:avLst>
            </a:prstGeom>
            <a:solidFill>
              <a:srgbClr val="EEEEEE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089A81E-AAE7-4792-B507-B3EC20D40A06}"/>
              </a:ext>
            </a:extLst>
          </p:cNvPr>
          <p:cNvGrpSpPr/>
          <p:nvPr/>
        </p:nvGrpSpPr>
        <p:grpSpPr>
          <a:xfrm>
            <a:off x="3484158" y="913567"/>
            <a:ext cx="2115945" cy="2437617"/>
            <a:chOff x="544391" y="1281066"/>
            <a:chExt cx="2115945" cy="2437617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8D16312E-5546-4FD5-A236-524B8C4A7D1F}"/>
                </a:ext>
              </a:extLst>
            </p:cNvPr>
            <p:cNvGrpSpPr/>
            <p:nvPr/>
          </p:nvGrpSpPr>
          <p:grpSpPr>
            <a:xfrm>
              <a:off x="781867" y="1338768"/>
              <a:ext cx="1878469" cy="2379915"/>
              <a:chOff x="862449" y="1257878"/>
              <a:chExt cx="1878469" cy="2379915"/>
            </a:xfrm>
          </p:grpSpPr>
          <p:pic>
            <p:nvPicPr>
              <p:cNvPr id="252" name="Google Shape;252;p39"/>
              <p:cNvPicPr preferRelativeResize="0"/>
              <p:nvPr/>
            </p:nvPicPr>
            <p:blipFill rotWithShape="1">
              <a:blip r:embed="rId4">
                <a:alphaModFix/>
              </a:blip>
              <a:srcRect l="4397" b="44882"/>
              <a:stretch/>
            </p:blipFill>
            <p:spPr>
              <a:xfrm>
                <a:off x="862450" y="1498075"/>
                <a:ext cx="1763700" cy="1525500"/>
              </a:xfrm>
              <a:prstGeom prst="triangle">
                <a:avLst>
                  <a:gd name="adj" fmla="val 50000"/>
                </a:avLst>
              </a:prstGeom>
              <a:noFill/>
              <a:ln>
                <a:noFill/>
              </a:ln>
            </p:spPr>
          </p:pic>
          <p:sp>
            <p:nvSpPr>
              <p:cNvPr id="263" name="Google Shape;263;p39"/>
              <p:cNvSpPr/>
              <p:nvPr/>
            </p:nvSpPr>
            <p:spPr>
              <a:xfrm>
                <a:off x="862450" y="1508700"/>
                <a:ext cx="1763700" cy="1515000"/>
              </a:xfrm>
              <a:prstGeom prst="triangle">
                <a:avLst>
                  <a:gd name="adj" fmla="val 50000"/>
                </a:avLst>
              </a:prstGeom>
              <a:solidFill>
                <a:srgbClr val="EEEEEE">
                  <a:alpha val="30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BDDDCDA2-D5AF-4DB1-8D32-73D4F1190A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877" b="20554"/>
              <a:stretch/>
            </p:blipFill>
            <p:spPr>
              <a:xfrm>
                <a:off x="1020597" y="1517942"/>
                <a:ext cx="1349703" cy="1538473"/>
              </a:xfrm>
              <a:prstGeom prst="rect">
                <a:avLst/>
              </a:prstGeom>
            </p:spPr>
          </p:pic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01E0BB1-01D8-4734-9532-C74DDBFC0822}"/>
                  </a:ext>
                </a:extLst>
              </p:cNvPr>
              <p:cNvSpPr/>
              <p:nvPr/>
            </p:nvSpPr>
            <p:spPr>
              <a:xfrm rot="3484571">
                <a:off x="1268413" y="2129038"/>
                <a:ext cx="1946019" cy="20369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866AADB-ED7A-4332-9C95-9482B187CB9D}"/>
                  </a:ext>
                </a:extLst>
              </p:cNvPr>
              <p:cNvSpPr/>
              <p:nvPr/>
            </p:nvSpPr>
            <p:spPr>
              <a:xfrm>
                <a:off x="862449" y="3037334"/>
                <a:ext cx="1878469" cy="60045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6FBC4650-D927-4680-A6F7-07269ACCCC46}"/>
                </a:ext>
              </a:extLst>
            </p:cNvPr>
            <p:cNvSpPr/>
            <p:nvPr/>
          </p:nvSpPr>
          <p:spPr>
            <a:xfrm rot="17885580">
              <a:off x="18035" y="1807422"/>
              <a:ext cx="1779343" cy="72663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58C3EB0-B199-4177-B939-39342562524B}"/>
              </a:ext>
            </a:extLst>
          </p:cNvPr>
          <p:cNvSpPr/>
          <p:nvPr/>
        </p:nvSpPr>
        <p:spPr>
          <a:xfrm rot="3541812">
            <a:off x="4704263" y="1271247"/>
            <a:ext cx="841543" cy="4536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3414308" y="2812359"/>
            <a:ext cx="228065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Николай Курбатов</a:t>
            </a:r>
            <a:endParaRPr b="1" dirty="0"/>
          </a:p>
        </p:txBody>
      </p:sp>
      <p:sp>
        <p:nvSpPr>
          <p:cNvPr id="33" name="Google Shape;254;p39">
            <a:extLst>
              <a:ext uri="{FF2B5EF4-FFF2-40B4-BE49-F238E27FC236}">
                <a16:creationId xmlns:a16="http://schemas.microsoft.com/office/drawing/2014/main" id="{41B41E4B-B6E3-4101-B290-F1B0C47F9DB5}"/>
              </a:ext>
            </a:extLst>
          </p:cNvPr>
          <p:cNvSpPr txBox="1">
            <a:spLocks/>
          </p:cNvSpPr>
          <p:nvPr/>
        </p:nvSpPr>
        <p:spPr>
          <a:xfrm>
            <a:off x="1345881" y="2912811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ru-RU" dirty="0"/>
              <a:t>Акимов Кирилл</a:t>
            </a:r>
            <a:endParaRPr lang="ru-RU" b="1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0CCB320-0084-471A-9A68-D47170CB9EE6}"/>
              </a:ext>
            </a:extLst>
          </p:cNvPr>
          <p:cNvGrpSpPr/>
          <p:nvPr/>
        </p:nvGrpSpPr>
        <p:grpSpPr>
          <a:xfrm rot="10800000">
            <a:off x="6224710" y="1658229"/>
            <a:ext cx="1304514" cy="1078737"/>
            <a:chOff x="3694000" y="1527000"/>
            <a:chExt cx="1783500" cy="1465675"/>
          </a:xfrm>
        </p:grpSpPr>
        <p:pic>
          <p:nvPicPr>
            <p:cNvPr id="37" name="Google Shape;262;p39">
              <a:extLst>
                <a:ext uri="{FF2B5EF4-FFF2-40B4-BE49-F238E27FC236}">
                  <a16:creationId xmlns:a16="http://schemas.microsoft.com/office/drawing/2014/main" id="{15B243AF-D773-4582-AFDB-D63F354C65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1246" t="53599" r="56164" b="7839"/>
            <a:stretch/>
          </p:blipFill>
          <p:spPr>
            <a:xfrm rot="10800000">
              <a:off x="3694100" y="1528975"/>
              <a:ext cx="1763700" cy="14637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8" name="Google Shape;265;p39">
              <a:extLst>
                <a:ext uri="{FF2B5EF4-FFF2-40B4-BE49-F238E27FC236}">
                  <a16:creationId xmlns:a16="http://schemas.microsoft.com/office/drawing/2014/main" id="{29A00DFE-9641-4A09-8CDC-F0B72EA7C422}"/>
                </a:ext>
              </a:extLst>
            </p:cNvPr>
            <p:cNvSpPr/>
            <p:nvPr/>
          </p:nvSpPr>
          <p:spPr>
            <a:xfrm rot="10800000">
              <a:off x="3694000" y="1527000"/>
              <a:ext cx="1783500" cy="1437900"/>
            </a:xfrm>
            <a:prstGeom prst="triangle">
              <a:avLst>
                <a:gd name="adj" fmla="val 50000"/>
              </a:avLst>
            </a:prstGeom>
            <a:solidFill>
              <a:srgbClr val="EEEEEE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Google Shape;254;p39">
            <a:extLst>
              <a:ext uri="{FF2B5EF4-FFF2-40B4-BE49-F238E27FC236}">
                <a16:creationId xmlns:a16="http://schemas.microsoft.com/office/drawing/2014/main" id="{3E07D490-6AF8-43F7-AA62-D354F4F670D5}"/>
              </a:ext>
            </a:extLst>
          </p:cNvPr>
          <p:cNvSpPr txBox="1">
            <a:spLocks/>
          </p:cNvSpPr>
          <p:nvPr/>
        </p:nvSpPr>
        <p:spPr>
          <a:xfrm>
            <a:off x="6002285" y="2898603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ru-RU" dirty="0"/>
              <a:t>Анастасия Кострюкова</a:t>
            </a:r>
            <a:endParaRPr lang="ru-RU" b="1" dirty="0"/>
          </a:p>
        </p:txBody>
      </p:sp>
      <p:cxnSp>
        <p:nvCxnSpPr>
          <p:cNvPr id="260" name="Google Shape;260;p39"/>
          <p:cNvCxnSpPr/>
          <p:nvPr/>
        </p:nvCxnSpPr>
        <p:spPr>
          <a:xfrm>
            <a:off x="4248450" y="103589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8FFC4B28-D78A-4B84-A980-4E0670203BD1}"/>
              </a:ext>
            </a:extLst>
          </p:cNvPr>
          <p:cNvGrpSpPr/>
          <p:nvPr/>
        </p:nvGrpSpPr>
        <p:grpSpPr>
          <a:xfrm rot="10800000">
            <a:off x="3933493" y="3261400"/>
            <a:ext cx="1304514" cy="1078737"/>
            <a:chOff x="3694000" y="1527000"/>
            <a:chExt cx="1783500" cy="1465675"/>
          </a:xfrm>
        </p:grpSpPr>
        <p:pic>
          <p:nvPicPr>
            <p:cNvPr id="41" name="Google Shape;262;p39">
              <a:extLst>
                <a:ext uri="{FF2B5EF4-FFF2-40B4-BE49-F238E27FC236}">
                  <a16:creationId xmlns:a16="http://schemas.microsoft.com/office/drawing/2014/main" id="{0F95A80D-08E4-4C56-B8E5-68C30BA7E06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1246" t="53599" r="56164" b="7839"/>
            <a:stretch/>
          </p:blipFill>
          <p:spPr>
            <a:xfrm rot="10800000">
              <a:off x="3694100" y="1528975"/>
              <a:ext cx="1763700" cy="14637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2" name="Google Shape;265;p39">
              <a:extLst>
                <a:ext uri="{FF2B5EF4-FFF2-40B4-BE49-F238E27FC236}">
                  <a16:creationId xmlns:a16="http://schemas.microsoft.com/office/drawing/2014/main" id="{46D890AE-A4ED-401C-B523-000989E0CCEA}"/>
                </a:ext>
              </a:extLst>
            </p:cNvPr>
            <p:cNvSpPr/>
            <p:nvPr/>
          </p:nvSpPr>
          <p:spPr>
            <a:xfrm rot="10800000">
              <a:off x="3694000" y="1527000"/>
              <a:ext cx="1783500" cy="1437900"/>
            </a:xfrm>
            <a:prstGeom prst="triangle">
              <a:avLst>
                <a:gd name="adj" fmla="val 50000"/>
              </a:avLst>
            </a:prstGeom>
            <a:solidFill>
              <a:srgbClr val="EEEEEE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54;p39">
            <a:extLst>
              <a:ext uri="{FF2B5EF4-FFF2-40B4-BE49-F238E27FC236}">
                <a16:creationId xmlns:a16="http://schemas.microsoft.com/office/drawing/2014/main" id="{4E88E1E7-1065-4802-B334-4EA156D74518}"/>
              </a:ext>
            </a:extLst>
          </p:cNvPr>
          <p:cNvSpPr txBox="1">
            <a:spLocks/>
          </p:cNvSpPr>
          <p:nvPr/>
        </p:nvSpPr>
        <p:spPr>
          <a:xfrm>
            <a:off x="3563176" y="4417412"/>
            <a:ext cx="2080617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ru-RU" dirty="0"/>
              <a:t>Андрей </a:t>
            </a:r>
            <a:r>
              <a:rPr lang="ru-RU" dirty="0" err="1"/>
              <a:t>Штундер</a:t>
            </a:r>
            <a:endParaRPr lang="ru-RU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ctrTitle"/>
          </p:nvPr>
        </p:nvSpPr>
        <p:spPr>
          <a:xfrm>
            <a:off x="1690800" y="1629262"/>
            <a:ext cx="57624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Task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71" name="Google Shape;271;p40"/>
          <p:cNvSpPr txBox="1">
            <a:spLocks noGrp="1"/>
          </p:cNvSpPr>
          <p:nvPr>
            <p:ph type="subTitle" idx="1"/>
          </p:nvPr>
        </p:nvSpPr>
        <p:spPr>
          <a:xfrm>
            <a:off x="1900689" y="3254030"/>
            <a:ext cx="5634170" cy="1196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Дано: </a:t>
            </a:r>
            <a:r>
              <a:rPr lang="ru-RU" sz="1800" dirty="0"/>
              <a:t>Собранная статистика по постам в соцсетях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Определить: </a:t>
            </a:r>
            <a:r>
              <a:rPr lang="ru-RU" sz="1800" dirty="0"/>
              <a:t>Потенциальный охват, используя     методы машинного обучения</a:t>
            </a:r>
          </a:p>
        </p:txBody>
      </p:sp>
      <p:cxnSp>
        <p:nvCxnSpPr>
          <p:cNvPr id="272" name="Google Shape;272;p40"/>
          <p:cNvCxnSpPr>
            <a:cxnSpLocks/>
          </p:cNvCxnSpPr>
          <p:nvPr/>
        </p:nvCxnSpPr>
        <p:spPr>
          <a:xfrm>
            <a:off x="3578087" y="2873265"/>
            <a:ext cx="2047461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xfrm>
            <a:off x="567782" y="2412000"/>
            <a:ext cx="2102647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XGB Regressor </a:t>
            </a:r>
            <a:r>
              <a:rPr lang="ru-RU" dirty="0">
                <a:solidFill>
                  <a:schemeClr val="lt1"/>
                </a:solidFill>
              </a:rPr>
              <a:t>модель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48" name="Google Shape;348;p47"/>
          <p:cNvSpPr txBox="1">
            <a:spLocks noGrp="1"/>
          </p:cNvSpPr>
          <p:nvPr>
            <p:ph type="title" idx="2"/>
          </p:nvPr>
        </p:nvSpPr>
        <p:spPr>
          <a:xfrm>
            <a:off x="6738583" y="2336465"/>
            <a:ext cx="1962593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>Кластеризация текстов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49" name="Google Shape;349;p47"/>
          <p:cNvSpPr txBox="1">
            <a:spLocks noGrp="1"/>
          </p:cNvSpPr>
          <p:nvPr>
            <p:ph type="title" idx="4"/>
          </p:nvPr>
        </p:nvSpPr>
        <p:spPr>
          <a:xfrm>
            <a:off x="3859494" y="2300674"/>
            <a:ext cx="1595391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Метрика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5"/>
          </p:nvPr>
        </p:nvSpPr>
        <p:spPr>
          <a:xfrm>
            <a:off x="3504323" y="2564837"/>
            <a:ext cx="2426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Лайки/подписчики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51" name="Google Shape;351;p47"/>
          <p:cNvCxnSpPr/>
          <p:nvPr/>
        </p:nvCxnSpPr>
        <p:spPr>
          <a:xfrm>
            <a:off x="2981825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47"/>
          <p:cNvCxnSpPr/>
          <p:nvPr/>
        </p:nvCxnSpPr>
        <p:spPr>
          <a:xfrm>
            <a:off x="6162175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47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Our </a:t>
            </a:r>
            <a:r>
              <a:rPr lang="en-US" dirty="0">
                <a:solidFill>
                  <a:schemeClr val="lt1"/>
                </a:solidFill>
              </a:rPr>
              <a:t>Model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Заданные статистические периоды</a:t>
            </a:r>
            <a:endParaRPr b="0" dirty="0"/>
          </a:p>
        </p:txBody>
      </p:sp>
      <p:cxnSp>
        <p:nvCxnSpPr>
          <p:cNvPr id="381" name="Google Shape;381;p48"/>
          <p:cNvCxnSpPr>
            <a:cxnSpLocks/>
          </p:cNvCxnSpPr>
          <p:nvPr/>
        </p:nvCxnSpPr>
        <p:spPr>
          <a:xfrm>
            <a:off x="1325217" y="1168413"/>
            <a:ext cx="65068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8FB7C-9802-4AFF-9E46-D753532B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1355242"/>
            <a:ext cx="488632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304801" y="530725"/>
            <a:ext cx="8601074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Распределение фактического охвата за день</a:t>
            </a:r>
            <a:endParaRPr b="1" dirty="0"/>
          </a:p>
        </p:txBody>
      </p:sp>
      <p:cxnSp>
        <p:nvCxnSpPr>
          <p:cNvPr id="381" name="Google Shape;381;p48"/>
          <p:cNvCxnSpPr>
            <a:cxnSpLocks/>
          </p:cNvCxnSpPr>
          <p:nvPr/>
        </p:nvCxnSpPr>
        <p:spPr>
          <a:xfrm>
            <a:off x="437322" y="1168413"/>
            <a:ext cx="838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AB86A2B4-32A4-4019-B8FC-2BECEBE8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619458"/>
            <a:ext cx="86677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4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327784" y="278933"/>
            <a:ext cx="8601074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Абсолютная ошибка предсказаний алгоритма на всей выборке</a:t>
            </a:r>
            <a:endParaRPr lang="ru-RU" b="1" dirty="0"/>
          </a:p>
        </p:txBody>
      </p:sp>
      <p:cxnSp>
        <p:nvCxnSpPr>
          <p:cNvPr id="381" name="Google Shape;381;p48"/>
          <p:cNvCxnSpPr>
            <a:cxnSpLocks/>
          </p:cNvCxnSpPr>
          <p:nvPr/>
        </p:nvCxnSpPr>
        <p:spPr>
          <a:xfrm>
            <a:off x="437321" y="1360569"/>
            <a:ext cx="838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0E9334-F1D4-4720-A940-F554AE83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86" y="1689348"/>
            <a:ext cx="4726471" cy="317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75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304801" y="530725"/>
            <a:ext cx="8601074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Важность признаков</a:t>
            </a:r>
            <a:endParaRPr b="1" dirty="0"/>
          </a:p>
        </p:txBody>
      </p:sp>
      <p:cxnSp>
        <p:nvCxnSpPr>
          <p:cNvPr id="381" name="Google Shape;381;p48"/>
          <p:cNvCxnSpPr>
            <a:cxnSpLocks/>
          </p:cNvCxnSpPr>
          <p:nvPr/>
        </p:nvCxnSpPr>
        <p:spPr>
          <a:xfrm>
            <a:off x="437322" y="1168413"/>
            <a:ext cx="838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420CC0-D1E2-451F-B1CB-08DAE235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1739141"/>
            <a:ext cx="5857875" cy="2924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4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1"/>
          <p:cNvSpPr txBox="1">
            <a:spLocks noGrp="1"/>
          </p:cNvSpPr>
          <p:nvPr>
            <p:ph type="title"/>
          </p:nvPr>
        </p:nvSpPr>
        <p:spPr>
          <a:xfrm>
            <a:off x="713250" y="1717929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Thanks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23E9F9-32A6-42DE-80BC-01FD64AFAE42}"/>
              </a:ext>
            </a:extLst>
          </p:cNvPr>
          <p:cNvSpPr/>
          <p:nvPr/>
        </p:nvSpPr>
        <p:spPr>
          <a:xfrm>
            <a:off x="2558955" y="3207224"/>
            <a:ext cx="4060209" cy="8325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69</Words>
  <Application>Microsoft Office PowerPoint</Application>
  <PresentationFormat>Экран (16:9)</PresentationFormat>
  <Paragraphs>23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Didact Gothic</vt:lpstr>
      <vt:lpstr>Questrial</vt:lpstr>
      <vt:lpstr>Julius Sans One</vt:lpstr>
      <vt:lpstr>Arial</vt:lpstr>
      <vt:lpstr>Minimalist Grayscale Pitch Deck by Slidesgo</vt:lpstr>
      <vt:lpstr>HACKATHON BEST URFU'21</vt:lpstr>
      <vt:lpstr>Николай Курбатов</vt:lpstr>
      <vt:lpstr>Task</vt:lpstr>
      <vt:lpstr>XGB Regressor модель</vt:lpstr>
      <vt:lpstr>Заданные статистические периоды</vt:lpstr>
      <vt:lpstr>Распределение фактического охвата за день</vt:lpstr>
      <vt:lpstr>Абсолютная ошибка предсказаний алгоритма на всей выборке</vt:lpstr>
      <vt:lpstr>Важность признаков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BEST URFU'21</dc:title>
  <dc:creator>Kir</dc:creator>
  <cp:lastModifiedBy>akov.ff@gmail.com</cp:lastModifiedBy>
  <cp:revision>5</cp:revision>
  <dcterms:modified xsi:type="dcterms:W3CDTF">2021-04-25T08:56:40Z</dcterms:modified>
</cp:coreProperties>
</file>